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267" r:id="rId5"/>
    <p:sldId id="274" r:id="rId6"/>
    <p:sldId id="273" r:id="rId7"/>
    <p:sldId id="275" r:id="rId8"/>
    <p:sldId id="269" r:id="rId9"/>
    <p:sldId id="268" r:id="rId10"/>
    <p:sldId id="272" r:id="rId11"/>
    <p:sldId id="271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422110-40B7-423E-9FC6-C8C73E50A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998CC21-0B75-463D-94BF-714D40AFDB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D793E9-B5E7-42CB-8928-9AEFA05A2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94ACD9-215C-4308-A346-BDE5F8FF0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F985BB-08C1-4970-934F-33DF844A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299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094AC-C1F2-4D2E-AC82-3A6BF4229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0951E08-BEFC-49CB-A14B-81211918B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ACA8D3-4C1C-40EF-BE84-9D57C1320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D1BE4D-72B6-497A-B2D2-80600B3FA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D3DF9C-2363-4BC6-AD54-CF0B2435F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9675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986DAE6-2F93-4614-B25B-46311C4D40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87942FA-9404-4CB4-B5CD-957074ECE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E2F49F-9983-46BA-9D18-6AFA6B4D8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799C5B-42DC-4A7A-A231-4A0FE4C03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C4C622-7825-4234-A70B-A3CFB54E1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020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B7502-A303-4591-8C31-ADDF84DCC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D176FB-FE3D-43D1-8E17-720DF1459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488CE19-7429-484C-8FD7-C37DF9FB1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BF8044-F764-448E-ABE6-81A6BB620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00E23A-FB17-4AAB-91F8-A918621EF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0401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BEDF1A-3DB6-4AF0-BF86-E33E83D25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8AD7486-AD04-46A4-B81C-B535352F2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663CB1-4961-4A19-9A90-1CFDBCB92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EEF9AA-30D5-4168-88CB-B586CF13A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629926-9CC4-4B90-B848-FED1C2932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6554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87B563-5B92-438A-BE1A-E3F09E8F0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99D6EC-6534-4EB9-9AB8-673DEE544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9F40279-5076-4EE2-84FA-72595DE7E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B2A90C-6D83-45AB-B50F-7DF9D6369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72BC27E-203A-448D-90BF-B7CB44BE7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16A40B-8101-49B6-973C-BFA6EBFF6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797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63CB39-5470-4418-9BE8-844F65714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352D34-0532-4C02-8D42-27A465180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2B851A9-2038-472E-8610-F53CD5C8C9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3BAB05C-23AD-4343-8208-2DBDF3ECD2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A329B97-93B7-497D-BB8D-EBAE309B7E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02D6C68-7F9F-468F-9EC7-570D90A25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A605CA2-6FBA-4D9E-8B8F-FD54C94DD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6BD64E2-B5B3-412E-9FE9-F2BD4C8A2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6201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039568-99A3-4F8B-AF01-995AB73C1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2F64708-1B2A-4EE5-A377-F616C44C9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59B5AC3-58A3-4515-8842-A6AD1FB34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A66DF0-526F-4EF3-8BC9-E8E5783D6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6523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FC7D948-46D4-4CCF-9DDA-E8071B47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9DBBB2A-B657-4605-A385-7F525727C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523BAA8-18A9-4079-8D1F-6C03DDC81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16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A21BDA-3C13-4B0E-92AB-32A0FBEC8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5B222B-A91A-4FBF-8559-A59D48BC1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62CE48D-19A3-4510-BBDE-612773CB4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309372-806D-47B9-AEE8-69AC5ADE8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90AA5B-0A2D-4846-9F3D-17E839566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785E332-25A1-4C95-83F2-82EEF1B24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9412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121ED4-73E3-4139-B889-12978EAF2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90D5EE7-D7A5-4ED9-B996-D7AAB3BA25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14C6E5-3DC8-4144-B0C3-E9E72034B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43A2E5E-DADA-4BFF-BF7A-C29EB7546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1C16DFE-073E-48C4-BD27-06EA87094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42B066-71ED-4190-A8EB-CC89437C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8907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252DDF-F71D-4201-9FB4-2DD294D11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C19F78-7D64-4FC0-9F99-973A02CBF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8BBC02-703B-4C32-942C-F84B4193EA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CB6EC-DC30-46B1-95DE-340E75C152F7}" type="datetimeFigureOut">
              <a:rPr lang="ru-RU" smtClean="0"/>
              <a:t>26.12.2020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4BFBD3-5FC1-46AD-88F3-24F6770D07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D247C4D-C56C-48EC-938F-97C0CA6EC3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C0BA5-9737-4C1B-B64A-6995FD78E8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685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231CD5A-D708-4317-95D5-E81AE5A081F5}"/>
              </a:ext>
            </a:extLst>
          </p:cNvPr>
          <p:cNvSpPr/>
          <p:nvPr/>
        </p:nvSpPr>
        <p:spPr>
          <a:xfrm>
            <a:off x="2266122" y="3255777"/>
            <a:ext cx="7036904" cy="2751715"/>
          </a:xfrm>
          <a:prstGeom prst="rect">
            <a:avLst/>
          </a:prstGeom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indent="228600" algn="ctr">
              <a:lnSpc>
                <a:spcPct val="150000"/>
              </a:lnSpc>
              <a:spcAft>
                <a:spcPts val="0"/>
              </a:spcAft>
            </a:pPr>
            <a:r>
              <a:rPr lang="ru-RU" sz="4800" b="1" i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«Использование </a:t>
            </a:r>
          </a:p>
          <a:p>
            <a:pPr indent="228600" algn="ctr">
              <a:lnSpc>
                <a:spcPct val="150000"/>
              </a:lnSpc>
              <a:spcAft>
                <a:spcPts val="0"/>
              </a:spcAft>
            </a:pPr>
            <a:r>
              <a:rPr lang="ru-RU" sz="4800" b="1" i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кейс-технологии </a:t>
            </a:r>
          </a:p>
          <a:p>
            <a:pPr indent="228600" algn="ctr">
              <a:lnSpc>
                <a:spcPct val="150000"/>
              </a:lnSpc>
              <a:spcAft>
                <a:spcPts val="0"/>
              </a:spcAft>
            </a:pPr>
            <a:r>
              <a:rPr lang="ru-RU" sz="4800" b="1" i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в работе с дошкольниками»</a:t>
            </a:r>
            <a:endParaRPr lang="ru-RU" sz="48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545B61-77D6-4ABA-B6EA-2C4959D7DC68}"/>
              </a:ext>
            </a:extLst>
          </p:cNvPr>
          <p:cNvSpPr txBox="1"/>
          <p:nvPr/>
        </p:nvSpPr>
        <p:spPr>
          <a:xfrm>
            <a:off x="7771570" y="4998439"/>
            <a:ext cx="295747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Подготовила: </a:t>
            </a:r>
          </a:p>
          <a:p>
            <a:pPr algn="r"/>
            <a:r>
              <a:rPr lang="ru-RU" sz="3200" b="1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Баканова</a:t>
            </a:r>
            <a:r>
              <a:rPr lang="ru-RU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Л.М.</a:t>
            </a:r>
          </a:p>
        </p:txBody>
      </p:sp>
    </p:spTree>
    <p:extLst>
      <p:ext uri="{BB962C8B-B14F-4D97-AF65-F5344CB8AC3E}">
        <p14:creationId xmlns:p14="http://schemas.microsoft.com/office/powerpoint/2010/main" val="1063539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CFD98B3-F08B-43DD-97C2-A739825A0FD7}"/>
              </a:ext>
            </a:extLst>
          </p:cNvPr>
          <p:cNvSpPr/>
          <p:nvPr/>
        </p:nvSpPr>
        <p:spPr>
          <a:xfrm>
            <a:off x="901147" y="689113"/>
            <a:ext cx="10296939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28600" algn="just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Кейс не предлагает дошкольникам проблему в открытом виде, им предстоит вычленить ее из той информации, которая содержится в описании кейса.</a:t>
            </a:r>
            <a:endParaRPr lang="ru-RU" sz="28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Содержащаяся в кейсе проблема не имеет однозначного решения; суть метода в том и состоит, чтобы из множества альтернативных вариантов выбрать наиболее целесообразное решение</a:t>
            </a:r>
          </a:p>
          <a:p>
            <a:endParaRPr lang="ru-RU" sz="2800" dirty="0">
              <a:solidFill>
                <a:srgbClr val="11111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этом дошкольники должны понимать, что возможны различные решения проблемы. Поэтому воспитатель должен помочь дошкольникам рассуждать, спорить, а не навязывать им свое мнение.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1310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07037B-7AFF-46DA-8305-7C7D52B1D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652" y="695739"/>
            <a:ext cx="7288696" cy="546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164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1A50BD0-0A6C-4FA3-BECC-1803F325F112}"/>
              </a:ext>
            </a:extLst>
          </p:cNvPr>
          <p:cNvSpPr/>
          <p:nvPr/>
        </p:nvSpPr>
        <p:spPr>
          <a:xfrm>
            <a:off x="715618" y="342219"/>
            <a:ext cx="10336696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28600" algn="just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От латинского </a:t>
            </a:r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800" dirty="0" err="1">
                <a:solidFill>
                  <a:srgbClr val="C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casus</a:t>
            </a:r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- запутанный, необычный случай; </a:t>
            </a:r>
          </a:p>
          <a:p>
            <a:pPr indent="228600" algn="just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от английского </a:t>
            </a:r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800" dirty="0" err="1">
                <a:solidFill>
                  <a:srgbClr val="C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- портфель, чемоданчик.</a:t>
            </a:r>
          </a:p>
          <a:p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Кейс-технология – это интерактивная технология для краткосрочного обучения,</a:t>
            </a:r>
          </a:p>
          <a:p>
            <a:endParaRPr lang="ru-RU" sz="2800" dirty="0">
              <a:solidFill>
                <a:srgbClr val="11111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Кейс – метод выступает как способ коллективного обучения </a:t>
            </a:r>
            <a:r>
              <a:rPr lang="ru-RU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(группа, подгруппа):</a:t>
            </a:r>
          </a:p>
          <a:p>
            <a:r>
              <a:rPr lang="ru-RU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 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взаимный обмен информацией предполагает решение проблемы</a:t>
            </a:r>
          </a:p>
          <a:p>
            <a:pPr marL="285750" indent="-285750">
              <a:buFontTx/>
              <a:buChar char="-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Конкретные примеры лучше сохраняются в памяти детей.</a:t>
            </a:r>
          </a:p>
          <a:p>
            <a:pPr marL="285750" indent="-285750">
              <a:buFontTx/>
              <a:buChar char="-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Конкретная ситуация объединяет знание и практику, требует от ребенка активного умственного и эмоционального участия в анализе и обсуждении.</a:t>
            </a:r>
          </a:p>
        </p:txBody>
      </p:sp>
    </p:spTree>
    <p:extLst>
      <p:ext uri="{BB962C8B-B14F-4D97-AF65-F5344CB8AC3E}">
        <p14:creationId xmlns:p14="http://schemas.microsoft.com/office/powerpoint/2010/main" val="2564376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0CB9DAA-9807-42D4-980C-59B16C3DE111}"/>
              </a:ext>
            </a:extLst>
          </p:cNvPr>
          <p:cNvSpPr/>
          <p:nvPr/>
        </p:nvSpPr>
        <p:spPr>
          <a:xfrm>
            <a:off x="848139" y="504301"/>
            <a:ext cx="10495722" cy="5831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b="1" i="1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К кейс-технологиям относятся:</a:t>
            </a:r>
            <a:endParaRPr lang="ru-RU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• метод ситуативного анализа (метод анализа конкретных ситуаций, ситуационные задачи и упражнения; кейс-стадии; кейс-иллюстрации; фото-кейсы);</a:t>
            </a:r>
            <a:endParaRPr lang="ru-RU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• метод ситуационно-ролевых игр;</a:t>
            </a:r>
            <a:endParaRPr lang="ru-RU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• игровое проектирование;</a:t>
            </a:r>
            <a:endParaRPr lang="ru-RU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• метод инцидента;</a:t>
            </a:r>
            <a:endParaRPr lang="ru-RU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• метод разбора деловой корреспонденции;</a:t>
            </a:r>
            <a:endParaRPr lang="ru-RU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• метод дискуссии.</a:t>
            </a:r>
            <a:endParaRPr lang="ru-RU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697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1B12C64-7529-4737-8200-60EA6AB4F351}"/>
              </a:ext>
            </a:extLst>
          </p:cNvPr>
          <p:cNvSpPr/>
          <p:nvPr/>
        </p:nvSpPr>
        <p:spPr>
          <a:xfrm>
            <a:off x="834887" y="636104"/>
            <a:ext cx="10561983" cy="5831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b="1" i="1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Кейс – метод развивает:</a:t>
            </a:r>
            <a:endParaRPr lang="ru-RU"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 умственные, сенсорные и речевые способности.</a:t>
            </a:r>
            <a:endParaRPr lang="ru-RU"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 аналитические умения: классифицировать, анализировать, представлять свой взгляд на решение проблемы.</a:t>
            </a:r>
            <a:endParaRPr lang="ru-RU"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 формирует навыки коммуникативного взаимодействия </a:t>
            </a:r>
            <a:r>
              <a:rPr lang="ru-RU" sz="2800" i="1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(вести дискуссию, защищать собственную точку зрения, убеждать)</a:t>
            </a: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 практические умения.</a:t>
            </a:r>
            <a:endParaRPr lang="ru-RU"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228600">
              <a:lnSpc>
                <a:spcPct val="150000"/>
              </a:lnSpc>
              <a:spcAft>
                <a:spcPts val="0"/>
              </a:spcAft>
            </a:pP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5. социальные умения </a:t>
            </a:r>
            <a:r>
              <a:rPr lang="ru-RU" sz="2800" i="1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(оценивать поведение детей, умение слушать, поддерживать чужое мнение)</a:t>
            </a:r>
            <a:r>
              <a:rPr lang="ru-RU" sz="2800" dirty="0">
                <a:solidFill>
                  <a:srgbClr val="11111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710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86E18C-2577-4EA5-96FB-33A47BA36B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42" y="1099930"/>
            <a:ext cx="3891170" cy="51882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585CC6-C27D-4AC7-BADE-1DEF80FB3474}"/>
              </a:ext>
            </a:extLst>
          </p:cNvPr>
          <p:cNvSpPr txBox="1"/>
          <p:nvPr/>
        </p:nvSpPr>
        <p:spPr>
          <a:xfrm>
            <a:off x="6745357" y="589962"/>
            <a:ext cx="4452729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Кейс – иллюстрации</a:t>
            </a: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829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585CC6-C27D-4AC7-BADE-1DEF80FB3474}"/>
              </a:ext>
            </a:extLst>
          </p:cNvPr>
          <p:cNvSpPr txBox="1"/>
          <p:nvPr/>
        </p:nvSpPr>
        <p:spPr>
          <a:xfrm>
            <a:off x="3997843" y="589962"/>
            <a:ext cx="7766528" cy="963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Фото - Кейс</a:t>
            </a:r>
          </a:p>
          <a:p>
            <a:r>
              <a: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Первый этап: подготовительный.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Знакомство с ситуацией (фотографией).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рассматривания зачитывается текст.</a:t>
            </a:r>
          </a:p>
          <a:p>
            <a:r>
              <a: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втором этапе: мотивационном, дети совместно со взрослым выделяют проблему, определяют целевую установку.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проблемы: «Как вы думаете, в чем проблема?»</a:t>
            </a:r>
          </a:p>
          <a:p>
            <a:r>
              <a: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третьем этапе: «мозговой штурм»,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педагог активизирует детей при помощи ключевых  вопросов,  поддерживает  эмоционально-чувственный  опыт  детей,  осуществляет координационную работу вовремя поисковый деятельности воспитанников. </a:t>
            </a:r>
          </a:p>
          <a:p>
            <a:r>
              <a: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Четвертый этап –анализ принятия решения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воспитатель вовлекает детей в  процесс составления плана действий, дети демонстрируют умения логически мыслить. </a:t>
            </a:r>
          </a:p>
          <a:p>
            <a:r>
              <a: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на пятом, оценочно-рефлексивном, этапе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дети размышляют, выдвигают аргументы, применяют полученные знания. </a:t>
            </a:r>
          </a:p>
          <a:p>
            <a:endParaRPr lang="ru-RU" sz="20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E5D4CE7-FBA9-4C09-997D-5C03E300E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29" y="155742"/>
            <a:ext cx="3164749" cy="210159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E7DD1B9-9EE8-41E3-B50C-452C9611A4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98" y="2262649"/>
            <a:ext cx="3164750" cy="2102619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0E13ECF-93EA-48BC-AE15-2631C771BA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73" y="4425598"/>
            <a:ext cx="3197275" cy="213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123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E5D4CE7-FBA9-4C09-997D-5C03E300E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29" y="155742"/>
            <a:ext cx="4929142" cy="327325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E7DD1B9-9EE8-41E3-B50C-452C9611A4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125" y="153477"/>
            <a:ext cx="4926732" cy="327325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0E13ECF-93EA-48BC-AE15-2631C771BA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251" y="3558199"/>
            <a:ext cx="4848606" cy="323038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8D8E62-7DD3-489D-A8C2-BD1A775045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29" y="3584742"/>
            <a:ext cx="4768931" cy="317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928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17A5F6-3A84-4B20-ABA7-7BA7C6763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47" y="1702902"/>
            <a:ext cx="6573080" cy="492981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44AD2B5-6C7B-4BE0-83A4-9405E0E380AC}"/>
              </a:ext>
            </a:extLst>
          </p:cNvPr>
          <p:cNvSpPr/>
          <p:nvPr/>
        </p:nvSpPr>
        <p:spPr>
          <a:xfrm>
            <a:off x="6993454" y="370947"/>
            <a:ext cx="5490093" cy="10741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Первый этап – (подготовительный) 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знакомство с фото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Текст: Петя взял игру с разрезными картинками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решил собрать символ города Оренбурга.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 игра для него оказалась сложной.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Второй этап – (формулирование проблемы)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Мальчик не может собрать изображение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из деталей: «Как вы думаете, в чем проблема?»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Третий этап – (мозговой штурм)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- почему не может?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- забыл символику?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- не может без образца?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Четвертый этап – Предложите свои варианты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решения этой ситуации: «Помогите Пете 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Правильно собрать флаг»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Пятый этап – (решение кейса)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Предложение одного или нескольких вариантов.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0003479-EDDB-4C32-9B9A-EDEE16B59C75}"/>
              </a:ext>
            </a:extLst>
          </p:cNvPr>
          <p:cNvSpPr/>
          <p:nvPr/>
        </p:nvSpPr>
        <p:spPr>
          <a:xfrm>
            <a:off x="1556540" y="738088"/>
            <a:ext cx="40430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игровое проектирование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1599311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301F5-A1E3-4C68-9037-AA94E32FB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4F84FBB-A3B4-4714-937B-4A6709A31E01}"/>
              </a:ext>
            </a:extLst>
          </p:cNvPr>
          <p:cNvSpPr/>
          <p:nvPr/>
        </p:nvSpPr>
        <p:spPr>
          <a:xfrm>
            <a:off x="2046183" y="726421"/>
            <a:ext cx="27501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 дискуссии</a:t>
            </a:r>
          </a:p>
        </p:txBody>
      </p:sp>
      <p:pic>
        <p:nvPicPr>
          <p:cNvPr id="4" name="Picture 2" descr="https://avatars.mds.yandex.net/get-altay/1429587/2a000001663628c31d8432d540e44da23743/XXL">
            <a:extLst>
              <a:ext uri="{FF2B5EF4-FFF2-40B4-BE49-F238E27FC236}">
                <a16:creationId xmlns:a16="http://schemas.microsoft.com/office/drawing/2014/main" id="{7BEAADF7-C464-46CE-A77B-227446CF0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26" y="1883391"/>
            <a:ext cx="6332429" cy="4749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A28AC25-6997-4CFD-97EF-1AA8DF2E4A4C}"/>
              </a:ext>
            </a:extLst>
          </p:cNvPr>
          <p:cNvSpPr/>
          <p:nvPr/>
        </p:nvSpPr>
        <p:spPr>
          <a:xfrm>
            <a:off x="6491455" y="988031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1 Этап – знакомство с фото</a:t>
            </a:r>
          </a:p>
          <a:p>
            <a:r>
              <a:rPr lang="ru-RU" dirty="0"/>
              <a:t>2 этап - мотивационный</a:t>
            </a:r>
          </a:p>
          <a:p>
            <a:r>
              <a:rPr lang="ru-RU" dirty="0"/>
              <a:t>дети совместно со взрослым выделяют проблему, </a:t>
            </a:r>
          </a:p>
          <a:p>
            <a:r>
              <a:rPr lang="ru-RU" dirty="0"/>
              <a:t>определяют целевую установку.</a:t>
            </a:r>
          </a:p>
          <a:p>
            <a:r>
              <a:rPr lang="ru-RU" dirty="0"/>
              <a:t>Постановка проблемы:</a:t>
            </a:r>
          </a:p>
          <a:p>
            <a:r>
              <a:rPr lang="ru-RU" dirty="0"/>
              <a:t> «Какие вопросы вы хотите мне задать,</a:t>
            </a:r>
          </a:p>
          <a:p>
            <a:r>
              <a:rPr lang="ru-RU" dirty="0"/>
              <a:t>Глядя на эту фотографию?»</a:t>
            </a:r>
          </a:p>
          <a:p>
            <a:r>
              <a:rPr lang="ru-RU" dirty="0"/>
              <a:t>3 этап - «мозговой штурм» педагог активизирует детей </a:t>
            </a:r>
          </a:p>
          <a:p>
            <a:r>
              <a:rPr lang="ru-RU" dirty="0"/>
              <a:t>при помощи ключевых  вопросов:</a:t>
            </a:r>
          </a:p>
          <a:p>
            <a:r>
              <a:rPr lang="ru-RU" dirty="0"/>
              <a:t>«В каком городе находится этот памятник?»</a:t>
            </a:r>
          </a:p>
          <a:p>
            <a:r>
              <a:rPr lang="ru-RU" dirty="0"/>
              <a:t>«Кому этот памятник?»</a:t>
            </a:r>
          </a:p>
          <a:p>
            <a:r>
              <a:rPr lang="ru-RU" dirty="0"/>
              <a:t>«Чем знаменит этот человек?»</a:t>
            </a:r>
          </a:p>
          <a:p>
            <a:r>
              <a:rPr lang="ru-RU" dirty="0"/>
              <a:t>4 этап –анализ принятия решения,</a:t>
            </a:r>
          </a:p>
          <a:p>
            <a:r>
              <a:rPr lang="ru-RU" dirty="0"/>
              <a:t>дети демонстрируют умения логически мыслить. </a:t>
            </a:r>
          </a:p>
          <a:p>
            <a:r>
              <a:rPr lang="ru-RU" dirty="0"/>
              <a:t>«Почему этот памятник поставили в этом городе?»</a:t>
            </a:r>
          </a:p>
          <a:p>
            <a:r>
              <a:rPr lang="ru-RU" dirty="0"/>
              <a:t>5 этап - оценочно-рефлексивный</a:t>
            </a:r>
          </a:p>
          <a:p>
            <a:r>
              <a:rPr lang="ru-RU" dirty="0"/>
              <a:t>дети размышляют, выдвигают аргументы, </a:t>
            </a:r>
          </a:p>
          <a:p>
            <a:r>
              <a:rPr lang="ru-RU" dirty="0"/>
              <a:t>применяют полученные знания. </a:t>
            </a:r>
          </a:p>
          <a:p>
            <a:r>
              <a:rPr lang="ru-RU" dirty="0"/>
              <a:t>«Правильно ли, что этот памятник поставили здесь?»</a:t>
            </a:r>
          </a:p>
        </p:txBody>
      </p:sp>
    </p:spTree>
    <p:extLst>
      <p:ext uri="{BB962C8B-B14F-4D97-AF65-F5344CB8AC3E}">
        <p14:creationId xmlns:p14="http://schemas.microsoft.com/office/powerpoint/2010/main" val="60252863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414</Words>
  <Application>Microsoft Office PowerPoint</Application>
  <PresentationFormat>Широкоэкранный</PresentationFormat>
  <Paragraphs>111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Любовь</dc:creator>
  <cp:lastModifiedBy>Любовь</cp:lastModifiedBy>
  <cp:revision>32</cp:revision>
  <dcterms:created xsi:type="dcterms:W3CDTF">2020-11-05T16:09:12Z</dcterms:created>
  <dcterms:modified xsi:type="dcterms:W3CDTF">2020-12-26T18:28:55Z</dcterms:modified>
</cp:coreProperties>
</file>

<file path=docProps/thumbnail.jpeg>
</file>